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8" r:id="rId2"/>
    <p:sldId id="279" r:id="rId3"/>
  </p:sldIdLst>
  <p:sldSz cx="6858000" cy="9906000" type="A4"/>
  <p:notesSz cx="6735763" cy="9866313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8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15" clrIdx="0">
    <p:extLst/>
  </p:cmAuthor>
  <p:cmAuthor id="2" name="Laura Warin" initials="LW" lastIdx="15" clrIdx="1">
    <p:extLst/>
  </p:cmAuthor>
  <p:cmAuthor id="3" name="Nancy De Briyne" initials="NDB" lastIdx="7" clrIdx="2">
    <p:extLst/>
  </p:cmAuthor>
  <p:cmAuthor id="4" name="Ouweltjes, Wijbrand" initials="OW" lastIdx="1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152"/>
    <a:srgbClr val="F4ECDE"/>
    <a:srgbClr val="C3D69B"/>
    <a:srgbClr val="61C6F1"/>
    <a:srgbClr val="1F7695"/>
    <a:srgbClr val="62C6F1"/>
    <a:srgbClr val="E6E6E6"/>
    <a:srgbClr val="F6AA39"/>
    <a:srgbClr val="EBE5DF"/>
    <a:srgbClr val="FA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369" autoAdjust="0"/>
    <p:restoredTop sz="93725" autoAdjust="0"/>
  </p:normalViewPr>
  <p:slideViewPr>
    <p:cSldViewPr>
      <p:cViewPr>
        <p:scale>
          <a:sx n="130" d="100"/>
          <a:sy n="130" d="100"/>
        </p:scale>
        <p:origin x="-2454" y="180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837" y="1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1363"/>
            <a:ext cx="25606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5" tIns="45444" rIns="90885" bIns="454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885" tIns="45444" rIns="90885" bIns="454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418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837" y="9371418"/>
            <a:ext cx="2919356" cy="493316"/>
          </a:xfrm>
          <a:prstGeom prst="rect">
            <a:avLst/>
          </a:prstGeom>
        </p:spPr>
        <p:txBody>
          <a:bodyPr vert="horz" lIns="90885" tIns="45444" rIns="90885" bIns="45444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6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52662" y="2383382"/>
            <a:ext cx="6614503" cy="7074517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179480" y="188967"/>
            <a:ext cx="0" cy="135901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2"/>
            <a:ext cx="4526324" cy="851597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3129881" y="756427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7100" r="90000">
                        <a14:foregroundMark x1="10900" y1="49929" x2="10900" y2="49929"/>
                        <a14:foregroundMark x1="7100" y1="45969" x2="7100" y2="45969"/>
                        <a14:foregroundMark x1="8100" y1="37341" x2="8100" y2="37341"/>
                        <a14:foregroundMark x1="12400" y1="72984" x2="12400" y2="72984"/>
                        <a14:foregroundMark x1="14900" y1="71570" x2="14900" y2="71570"/>
                        <a14:foregroundMark x1="17700" y1="71429" x2="17700" y2="71429"/>
                        <a14:foregroundMark x1="19900" y1="71570" x2="19900" y2="71570"/>
                        <a14:foregroundMark x1="39200" y1="49929" x2="39200" y2="49929"/>
                        <a14:foregroundMark x1="39200" y1="46535" x2="39200" y2="46535"/>
                        <a14:foregroundMark x1="18900" y1="70721" x2="18900" y2="70721"/>
                        <a14:foregroundMark x1="20300" y1="71146" x2="20300" y2="71146"/>
                        <a14:foregroundMark x1="18300" y1="72277" x2="18300" y2="72277"/>
                        <a14:foregroundMark x1="21700" y1="71146" x2="21700" y2="71146"/>
                        <a14:foregroundMark x1="24800" y1="72984" x2="24800" y2="72984"/>
                        <a14:foregroundMark x1="26700" y1="72277" x2="26700" y2="72277"/>
                        <a14:foregroundMark x1="30500" y1="73409" x2="30500" y2="73409"/>
                        <a14:foregroundMark x1="33500" y1="72560" x2="33500" y2="72560"/>
                        <a14:foregroundMark x1="35800" y1="73409" x2="35800" y2="73409"/>
                        <a14:foregroundMark x1="35800" y1="72277" x2="35800" y2="72277"/>
                        <a14:foregroundMark x1="38600" y1="71853" x2="38600" y2="71853"/>
                        <a14:foregroundMark x1="42600" y1="70156" x2="42600" y2="70156"/>
                        <a14:foregroundMark x1="45000" y1="70297" x2="45000" y2="70297"/>
                        <a14:foregroundMark x1="49300" y1="71004" x2="49300" y2="71004"/>
                        <a14:foregroundMark x1="51200" y1="71429" x2="51200" y2="71429"/>
                        <a14:foregroundMark x1="53100" y1="72277" x2="53100" y2="72277"/>
                        <a14:foregroundMark x1="53700" y1="71429" x2="53700" y2="71429"/>
                        <a14:foregroundMark x1="57400" y1="72277" x2="57400" y2="72277"/>
                        <a14:foregroundMark x1="58400" y1="74682" x2="58400" y2="74682"/>
                        <a14:foregroundMark x1="59000" y1="73692" x2="59000" y2="73692"/>
                        <a14:foregroundMark x1="60800" y1="73692" x2="60800" y2="73692"/>
                        <a14:foregroundMark x1="63400" y1="72277" x2="63400" y2="72277"/>
                        <a14:foregroundMark x1="64300" y1="72277" x2="64300" y2="72277"/>
                        <a14:foregroundMark x1="68000" y1="71429" x2="68000" y2="71429"/>
                        <a14:foregroundMark x1="71700" y1="72277" x2="71700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" y="188967"/>
            <a:ext cx="3227349" cy="2281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6868" y="431909"/>
            <a:ext cx="4368514" cy="78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Prijevoz teladi</a:t>
            </a:r>
            <a:endParaRPr lang="en-US" sz="2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863102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97402" y="1162076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informacije</a:t>
            </a:r>
            <a:r>
              <a:rPr lang="en-GB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pPr algn="r"/>
            <a:r>
              <a:rPr lang="en-GB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25938" y="1985132"/>
            <a:ext cx="6614503" cy="341967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Rectangle 85"/>
          <p:cNvSpPr/>
          <p:nvPr/>
        </p:nvSpPr>
        <p:spPr>
          <a:xfrm>
            <a:off x="1739329" y="1724865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35418" y="207474"/>
            <a:ext cx="747804" cy="7989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8917" y="2010715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Prijevoz mlade teladi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1528" y="3860643"/>
            <a:ext cx="4320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643682" y="1279026"/>
            <a:ext cx="758614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TextBox 65"/>
          <p:cNvSpPr txBox="1"/>
          <p:nvPr/>
        </p:nvSpPr>
        <p:spPr>
          <a:xfrm flipH="1">
            <a:off x="2683746" y="1311847"/>
            <a:ext cx="77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/>
                </a:solidFill>
              </a:rPr>
              <a:t>Stranica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0691" y="5694489"/>
            <a:ext cx="6427312" cy="311132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TextBox 56"/>
          <p:cNvSpPr txBox="1"/>
          <p:nvPr/>
        </p:nvSpPr>
        <p:spPr>
          <a:xfrm>
            <a:off x="322630" y="4044268"/>
            <a:ext cx="5614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Opći savjeti</a:t>
            </a:r>
            <a:endParaRPr lang="en-US" sz="1100" b="1" u="sng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4613" y="4282280"/>
            <a:ext cx="42810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 kod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koje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pupak nije zarastao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svi prijevozi zabranjeni</a:t>
            </a:r>
            <a:endParaRPr lang="en-US" sz="1100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 mlađa od 10 dana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prijevoz dopušten do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100 km,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 posebnim uvjetima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 mlađa od 14 dana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zabranjena duga putovanja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Još bolje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Prevozi odbijeno tele starije od 8 tjedana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tele ostane ležati pri zaustavljanju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kontaktiraj veterinara</a:t>
            </a:r>
            <a:endParaRPr lang="nl-BE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7" y="4266868"/>
            <a:ext cx="1488333" cy="99222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9" name="Rectangle 38"/>
          <p:cNvSpPr/>
          <p:nvPr/>
        </p:nvSpPr>
        <p:spPr>
          <a:xfrm>
            <a:off x="261745" y="2469956"/>
            <a:ext cx="4210310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15000"/>
              </a:lnSpc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</a:t>
            </a:r>
            <a:r>
              <a:rPr lang="en-GB" sz="1100" b="1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b="1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osobito u vrijeme odbijanja</a:t>
            </a:r>
            <a:r>
              <a:rPr lang="en-GB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vrlo su </a:t>
            </a:r>
            <a:r>
              <a:rPr lang="hr-HR" sz="1100" b="1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prijemljiva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na bolesti</a:t>
            </a:r>
            <a:r>
              <a:rPr lang="en-GB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respiratorne i želučano-crijevne bolesti</a:t>
            </a:r>
            <a:r>
              <a:rPr lang="en-GB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Prijevoz im lako može uzrokovati stres</a:t>
            </a:r>
            <a:r>
              <a:rPr lang="en-GB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Dodatno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mladom je teladi teško baratati kao skupinom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instinkt stada još nije razvijen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n-GB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 praksama rukovanja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životinjama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sprječava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 se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neželjene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posljedice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a koristi imaju i drugi </a:t>
            </a:r>
            <a:r>
              <a:rPr lang="en-GB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aspekt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proizvodnje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životinja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bolja početna tjelesna masa ili manje bolesti</a:t>
            </a:r>
            <a:r>
              <a:rPr lang="en-GB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endParaRPr lang="nl-BE" sz="11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765" y="5708864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Priprema za prijevoz teladi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0646" y="6080753"/>
            <a:ext cx="375586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primjerenu stelju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slamu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koja jamči primjerenu udobnost s obzirom na broj teladi na vozilu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duljinu putovanja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vremenske prilike i upijanje urina i 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fecesa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bočnu zaštitu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platformi da bi se spriječile ozljede zbog uklještenja nogu između poda platforme i stjenke platforme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se teladi rukuje 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skupini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ograniči veličinu skupine na 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</a:t>
            </a:r>
            <a:r>
              <a:rPr lang="en-US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15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teladi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se koristi rampa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nagib treba biti što je moguće manji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(max.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kut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20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odnosno</a:t>
            </a:r>
            <a:r>
              <a:rPr lang="nl-BE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nl-BE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36%)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 utovaru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im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individualnu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pomoć u svrhu lakšeg kretanja rampom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dugih putovanja 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nazovi farmu ili odmorište tako da odmah po dolasku teladi bude osigurano napajanje i hranjenje kao i primjereni klimatski uvjeti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prethodno grijanje objekta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Teladi se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smiju stavljati brnjice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2" name="TextBox 10"/>
          <p:cNvSpPr txBox="1"/>
          <p:nvPr/>
        </p:nvSpPr>
        <p:spPr>
          <a:xfrm>
            <a:off x="-3499" y="9518198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3" name="Picture 5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41" y="9513926"/>
            <a:ext cx="589164" cy="388085"/>
          </a:xfrm>
          <a:prstGeom prst="rect">
            <a:avLst/>
          </a:prstGeom>
        </p:spPr>
      </p:pic>
      <p:pic>
        <p:nvPicPr>
          <p:cNvPr id="30" name="Afbeelding 29" descr="calvetranspo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0622" y="7797961"/>
            <a:ext cx="2016225" cy="1512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Rectangle 39"/>
          <p:cNvSpPr/>
          <p:nvPr/>
        </p:nvSpPr>
        <p:spPr>
          <a:xfrm rot="16200000">
            <a:off x="6144376" y="8461712"/>
            <a:ext cx="44275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©IDELE</a:t>
            </a:r>
            <a:endParaRPr lang="nl-BE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 b="1449"/>
          <a:stretch>
            <a:fillRect/>
          </a:stretch>
        </p:blipFill>
        <p:spPr bwMode="auto">
          <a:xfrm>
            <a:off x="4545402" y="2528074"/>
            <a:ext cx="1907934" cy="1410212"/>
          </a:xfrm>
          <a:prstGeom prst="rect">
            <a:avLst/>
          </a:prstGeom>
          <a:noFill/>
          <a:ln w="9525">
            <a:solidFill>
              <a:srgbClr val="114152"/>
            </a:solidFill>
            <a:miter lim="800000"/>
            <a:headEnd/>
            <a:tailEnd/>
          </a:ln>
        </p:spPr>
      </p:pic>
      <p:sp>
        <p:nvSpPr>
          <p:cNvPr id="33" name="Rectangle 39"/>
          <p:cNvSpPr/>
          <p:nvPr/>
        </p:nvSpPr>
        <p:spPr>
          <a:xfrm rot="16200000">
            <a:off x="6063807" y="3470321"/>
            <a:ext cx="96372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Henk</a:t>
            </a:r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van 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Dommelen</a:t>
            </a:r>
            <a:endParaRPr lang="nl-BE" sz="1400" dirty="0"/>
          </a:p>
        </p:txBody>
      </p:sp>
      <p:pic>
        <p:nvPicPr>
          <p:cNvPr id="4100" name="Picture 4" descr="F:\Step 4 products\Factsheets\Cattle\Calves 2.JPG"/>
          <p:cNvPicPr>
            <a:picLocks noChangeAspect="1" noChangeArrowheads="1"/>
          </p:cNvPicPr>
          <p:nvPr/>
        </p:nvPicPr>
        <p:blipFill>
          <a:blip r:embed="rId10" cstate="print"/>
          <a:srcRect t="24285" r="19859"/>
          <a:stretch>
            <a:fillRect/>
          </a:stretch>
        </p:blipFill>
        <p:spPr bwMode="auto">
          <a:xfrm>
            <a:off x="4200701" y="6159989"/>
            <a:ext cx="2045840" cy="1449637"/>
          </a:xfrm>
          <a:prstGeom prst="rect">
            <a:avLst/>
          </a:prstGeom>
          <a:noFill/>
          <a:ln>
            <a:solidFill>
              <a:srgbClr val="114152"/>
            </a:solidFill>
          </a:ln>
        </p:spPr>
      </p:pic>
      <p:sp>
        <p:nvSpPr>
          <p:cNvPr id="35" name="Rectangle 39"/>
          <p:cNvSpPr/>
          <p:nvPr/>
        </p:nvSpPr>
        <p:spPr>
          <a:xfrm rot="16200000">
            <a:off x="5856539" y="6810271"/>
            <a:ext cx="96372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Henk</a:t>
            </a:r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van 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Dommelen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95365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0105" y="1190514"/>
            <a:ext cx="6614503" cy="8518412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The provision of liquid feed to calves in transit is considered to be impractical with current truck design. If unweaned calves are to be fed and watered (milk supplied) during a journey then this may necessitate unloading of the animals (e.g. at a control post) and the provision of milk or other suitable liquid feed by means of a system with rubber teats. Calves should be fed individually and then be rested for an appropriate duration before travelling again</a:t>
            </a:r>
            <a:endParaRPr lang="nl-BE" dirty="0"/>
          </a:p>
        </p:txBody>
      </p:sp>
      <p:sp>
        <p:nvSpPr>
          <p:cNvPr id="77" name="Rectangle 76"/>
          <p:cNvSpPr/>
          <p:nvPr/>
        </p:nvSpPr>
        <p:spPr>
          <a:xfrm>
            <a:off x="140899" y="725934"/>
            <a:ext cx="6614503" cy="373996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Rectangle 85"/>
          <p:cNvSpPr/>
          <p:nvPr/>
        </p:nvSpPr>
        <p:spPr>
          <a:xfrm>
            <a:off x="2050033" y="428199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0899" y="755694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Prijevoz teladi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1528" y="3860643"/>
            <a:ext cx="4320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004092" y="188166"/>
            <a:ext cx="870759" cy="3996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TextBox 65"/>
          <p:cNvSpPr txBox="1"/>
          <p:nvPr/>
        </p:nvSpPr>
        <p:spPr>
          <a:xfrm flipH="1">
            <a:off x="3017593" y="236441"/>
            <a:ext cx="843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Stranica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2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9533" y="1303852"/>
            <a:ext cx="6427312" cy="311132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xtBox 32"/>
          <p:cNvSpPr txBox="1"/>
          <p:nvPr/>
        </p:nvSpPr>
        <p:spPr>
          <a:xfrm>
            <a:off x="684357" y="1288993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Hranjenje i napajanje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477" y="5092656"/>
            <a:ext cx="640026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9017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 hrani individualno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osiguraj im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odmaranje u trajanju od najmanje 1 sata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 nastavka putovanja.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marR="9017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marR="9017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da je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sustav za napajanje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čist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dobro održavan i u radnom stanju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marR="9017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marR="9017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da je telad upoznata s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opremom za napajanje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mlijekom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zamjenom za mlijeko ili otopinom elektrolita odgovarajuće temperature (primjerice koristi gumene dude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marR="9017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marR="9017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telad ne zna kako koristiti pojilice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održavaj mlaz tekućine na pojilici kako bi se telad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potaknulo da počne piti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</a:t>
            </a:r>
            <a:r>
              <a:rPr lang="hr-HR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prst da ih navedeš da počnu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marR="9017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Nadziri telad tijekom pijenja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bi se osiguralo da su popili dovoljnu količinu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telad nije u stanju koristiti sustav za napajanje na vozilu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ponudi im hranu/vodu ručno.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33432" r="4829" b="8228"/>
          <a:stretch/>
        </p:blipFill>
        <p:spPr>
          <a:xfrm>
            <a:off x="3688706" y="1854546"/>
            <a:ext cx="2808312" cy="129614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3391417" y="1808810"/>
            <a:ext cx="13475" cy="2672397"/>
          </a:xfrm>
          <a:prstGeom prst="line">
            <a:avLst/>
          </a:prstGeom>
          <a:ln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41691" y="3230220"/>
            <a:ext cx="144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Odbijena telad</a:t>
            </a:r>
            <a:endParaRPr lang="en-US" sz="1100" b="1" u="sng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41578" y="3470032"/>
            <a:ext cx="2802002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lvl="0" algn="just">
              <a:lnSpc>
                <a:spcPct val="115000"/>
              </a:lnSpc>
              <a:spcAft>
                <a:spcPts val="0"/>
              </a:spcAft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mjestima zaustavljanja osiguraj teladi koncentriranu hranu na osnovi žitarica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samo ako je telad navikla na takvu prehranu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Iznenadne promjene mogu uzrokovati razbolijevanje teladi.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nl-BE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2050033" y="4675345"/>
            <a:ext cx="3251175" cy="253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Dobro hranjenje tekućom hranom</a:t>
            </a:r>
            <a:r>
              <a:rPr lang="en-GB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0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en-US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/12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sati</a:t>
            </a:r>
            <a:endParaRPr lang="nl-BE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3963" y="3215415"/>
            <a:ext cx="1478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Neodbijena telad</a:t>
            </a:r>
            <a:endParaRPr lang="en-US" sz="1100" b="1" u="sng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605" y="3455659"/>
            <a:ext cx="2738385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lvl="0" algn="just">
              <a:lnSpc>
                <a:spcPct val="115000"/>
              </a:lnSpc>
              <a:spcAft>
                <a:spcPts val="0"/>
              </a:spcAft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Odredba o osiguranju tekuće hrane teladi u </a:t>
            </a:r>
            <a:r>
              <a:rPr lang="en-GB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smatra se nepraktičnom za većinu vozila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Stoga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 može biti potrebno istovariti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bi im se mogla dati tekuće hrana tijekom zaustavljanja.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2742" y="7209778"/>
            <a:ext cx="6456618" cy="332150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TextBox 55"/>
          <p:cNvSpPr txBox="1"/>
          <p:nvPr/>
        </p:nvSpPr>
        <p:spPr>
          <a:xfrm>
            <a:off x="640899" y="7211983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Temperatur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3793" y="7595703"/>
            <a:ext cx="6408712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</a:t>
            </a:r>
            <a:r>
              <a:rPr lang="hr-HR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alna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5°C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25°C</a:t>
            </a:r>
            <a:r>
              <a:rPr lang="en-US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Održavaj stabilnu temperaturu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jer je telad osjetljiva na promjene temperature</a:t>
            </a:r>
            <a:endParaRPr lang="nl-BE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0" y="8574821"/>
            <a:ext cx="594625" cy="5946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72" y="8589561"/>
            <a:ext cx="563287" cy="542927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810725" y="8205386"/>
            <a:ext cx="270627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veću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podnu površinu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Dodatni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ventilatori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za ventilaciju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je potrebno, poprskaj ih vodom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kašnjenja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napajaj telad ručno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Nemoj prevoziti telad na temperaturi višoj od  +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</a:t>
            </a:r>
            <a:r>
              <a:rPr lang="en-US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°C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160732" y="8210867"/>
            <a:ext cx="25286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Ugrij vozilo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 utovara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dodatnu stelju 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je potrebno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dodatno grijanje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3407652" y="8108531"/>
            <a:ext cx="0" cy="1292662"/>
          </a:xfrm>
          <a:prstGeom prst="line">
            <a:avLst/>
          </a:prstGeom>
          <a:ln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Step 4 products\Factsheets\Cattle\sucklingCal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5115" r="662" b="26498"/>
          <a:stretch/>
        </p:blipFill>
        <p:spPr bwMode="auto">
          <a:xfrm>
            <a:off x="411015" y="1842797"/>
            <a:ext cx="2539378" cy="13196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 rot="16200000">
            <a:off x="2751343" y="2764464"/>
            <a:ext cx="6415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©Dr 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Rabitsch</a:t>
            </a:r>
            <a:endParaRPr lang="nl-BE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89958" l="5000" r="90000">
                        <a14:foregroundMark x1="7900" y1="43564" x2="7900" y2="43564"/>
                        <a14:foregroundMark x1="5000" y1="43564" x2="5000" y2="43564"/>
                        <a14:foregroundMark x1="12700" y1="69873" x2="12700" y2="69873"/>
                        <a14:foregroundMark x1="14900" y1="72277" x2="14900" y2="72277"/>
                        <a14:foregroundMark x1="12200" y1="73409" x2="12200" y2="73409"/>
                        <a14:foregroundMark x1="16800" y1="71429" x2="16800" y2="71429"/>
                        <a14:foregroundMark x1="18400" y1="72843" x2="18400" y2="72843"/>
                        <a14:foregroundMark x1="39400" y1="48373" x2="39400" y2="48373"/>
                        <a14:foregroundMark x1="19900" y1="71004" x2="19900" y2="71004"/>
                        <a14:foregroundMark x1="22700" y1="70297" x2="22700" y2="70297"/>
                        <a14:foregroundMark x1="24600" y1="71429" x2="24600" y2="71429"/>
                        <a14:foregroundMark x1="26800" y1="70721" x2="26800" y2="70721"/>
                        <a14:foregroundMark x1="31100" y1="71429" x2="31100" y2="71429"/>
                        <a14:foregroundMark x1="32300" y1="71429" x2="32300" y2="71429"/>
                        <a14:foregroundMark x1="36100" y1="71853" x2="36100" y2="71853"/>
                        <a14:foregroundMark x1="39200" y1="71146" x2="39200" y2="71146"/>
                        <a14:foregroundMark x1="42200" y1="71570" x2="42200" y2="71570"/>
                        <a14:foregroundMark x1="43800" y1="71853" x2="43800" y2="71853"/>
                        <a14:foregroundMark x1="47300" y1="70580" x2="47300" y2="70580"/>
                        <a14:foregroundMark x1="50700" y1="71994" x2="50700" y2="71994"/>
                        <a14:foregroundMark x1="53800" y1="71570" x2="53800" y2="71570"/>
                        <a14:foregroundMark x1="57100" y1="70721" x2="57100" y2="70721"/>
                        <a14:foregroundMark x1="60000" y1="72984" x2="60000" y2="72984"/>
                        <a14:foregroundMark x1="62700" y1="72419" x2="62700" y2="72419"/>
                        <a14:foregroundMark x1="63700" y1="71994" x2="63700" y2="71994"/>
                        <a14:foregroundMark x1="67400" y1="71994" x2="67400" y2="71994"/>
                        <a14:foregroundMark x1="65900" y1="72419" x2="65900" y2="72419"/>
                        <a14:foregroundMark x1="70700" y1="70580" x2="70700" y2="70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" y="-126738"/>
            <a:ext cx="2313582" cy="16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687</Words>
  <Application>Microsoft Office PowerPoint</Application>
  <PresentationFormat>A4 (210x297 mm)</PresentationFormat>
  <Paragraphs>71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474</cp:revision>
  <cp:lastPrinted>2017-06-13T09:01:40Z</cp:lastPrinted>
  <dcterms:created xsi:type="dcterms:W3CDTF">2016-09-12T08:48:31Z</dcterms:created>
  <dcterms:modified xsi:type="dcterms:W3CDTF">2018-09-04T12:00:42Z</dcterms:modified>
</cp:coreProperties>
</file>